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99" r:id="rId4"/>
    <p:sldId id="277" r:id="rId5"/>
    <p:sldId id="258" r:id="rId6"/>
    <p:sldId id="279" r:id="rId7"/>
    <p:sldId id="261" r:id="rId8"/>
    <p:sldId id="296" r:id="rId9"/>
    <p:sldId id="262" r:id="rId10"/>
    <p:sldId id="290" r:id="rId11"/>
    <p:sldId id="263" r:id="rId12"/>
    <p:sldId id="264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8" r:id="rId21"/>
    <p:sldId id="295" r:id="rId22"/>
    <p:sldId id="298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5C0F4-1FA4-4D0D-8D7A-36B3BEEE5247}" type="datetimeFigureOut">
              <a:rPr lang="fr-BE" smtClean="0"/>
              <a:t>25-03-21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C74DC-6729-4982-9FA0-20DAC6E020C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1997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2C90-8B21-4F99-911D-BD2B3F1443E0}" type="datetimeFigureOut">
              <a:rPr lang="fr-BE" smtClean="0"/>
              <a:t>25-03-21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600A-E484-44C6-8D48-E24D544CD0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5557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2C90-8B21-4F99-911D-BD2B3F1443E0}" type="datetimeFigureOut">
              <a:rPr lang="fr-BE" smtClean="0"/>
              <a:t>25-03-21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600A-E484-44C6-8D48-E24D544CD0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3038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2C90-8B21-4F99-911D-BD2B3F1443E0}" type="datetimeFigureOut">
              <a:rPr lang="fr-BE" smtClean="0"/>
              <a:t>25-03-21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600A-E484-44C6-8D48-E24D544CD0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7618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2C90-8B21-4F99-911D-BD2B3F1443E0}" type="datetimeFigureOut">
              <a:rPr lang="fr-BE" smtClean="0"/>
              <a:t>25-03-21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600A-E484-44C6-8D48-E24D544CD0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78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2C90-8B21-4F99-911D-BD2B3F1443E0}" type="datetimeFigureOut">
              <a:rPr lang="fr-BE" smtClean="0"/>
              <a:t>25-03-21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600A-E484-44C6-8D48-E24D544CD0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48553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2C90-8B21-4F99-911D-BD2B3F1443E0}" type="datetimeFigureOut">
              <a:rPr lang="fr-BE" smtClean="0"/>
              <a:t>25-03-21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600A-E484-44C6-8D48-E24D544CD0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1734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2C90-8B21-4F99-911D-BD2B3F1443E0}" type="datetimeFigureOut">
              <a:rPr lang="fr-BE" smtClean="0"/>
              <a:t>25-03-21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600A-E484-44C6-8D48-E24D544CD0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3014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2C90-8B21-4F99-911D-BD2B3F1443E0}" type="datetimeFigureOut">
              <a:rPr lang="fr-BE" smtClean="0"/>
              <a:t>25-03-21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600A-E484-44C6-8D48-E24D544CD0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6856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2C90-8B21-4F99-911D-BD2B3F1443E0}" type="datetimeFigureOut">
              <a:rPr lang="fr-BE" smtClean="0"/>
              <a:t>25-03-21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600A-E484-44C6-8D48-E24D544CD0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1386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2C90-8B21-4F99-911D-BD2B3F1443E0}" type="datetimeFigureOut">
              <a:rPr lang="fr-BE" smtClean="0"/>
              <a:t>25-03-21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600A-E484-44C6-8D48-E24D544CD0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0300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2C90-8B21-4F99-911D-BD2B3F1443E0}" type="datetimeFigureOut">
              <a:rPr lang="fr-BE" smtClean="0"/>
              <a:t>25-03-21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600A-E484-44C6-8D48-E24D544CD0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93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D2C90-8B21-4F99-911D-BD2B3F1443E0}" type="datetimeFigureOut">
              <a:rPr lang="fr-BE" smtClean="0"/>
              <a:t>25-03-21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D600A-E484-44C6-8D48-E24D544CD0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4759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17">
            <a:extLst>
              <a:ext uri="{FF2B5EF4-FFF2-40B4-BE49-F238E27FC236}">
                <a16:creationId xmlns:a16="http://schemas.microsoft.com/office/drawing/2014/main" xmlns="" id="{934F1179-B481-4F9E-BCA3-AFB972070F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Triangle 19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21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r>
              <a:rPr lang="fr-FR" sz="4600" b="1" dirty="0"/>
              <a:t> </a:t>
            </a:r>
            <a:r>
              <a:rPr lang="fr-BE" sz="4600" dirty="0"/>
              <a:t/>
            </a:r>
            <a:br>
              <a:rPr lang="fr-BE" sz="4600" dirty="0"/>
            </a:br>
            <a:r>
              <a:rPr lang="fr-FR" sz="4600" b="1" dirty="0"/>
              <a:t>L’accueil extrascolaire des enfants de 2,5 à 6 ans durant les vacances à Schaerbeek : Analyse et pistes </a:t>
            </a:r>
            <a:r>
              <a:rPr lang="fr-FR" sz="4600" b="1" dirty="0" smtClean="0"/>
              <a:t>d’action </a:t>
            </a:r>
            <a:endParaRPr lang="fr-BE" sz="46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285241" y="4582814"/>
            <a:ext cx="7132335" cy="131265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5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Septembre 2020 - février 2021</a:t>
            </a:r>
            <a:endParaRPr kumimoji="0" lang="fr-BE" altLang="fr-FR" sz="15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5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Mathilde </a:t>
            </a:r>
            <a:r>
              <a:rPr kumimoji="0" lang="fr-FR" altLang="fr-FR" sz="1500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Fanuel</a:t>
            </a:r>
            <a:r>
              <a:rPr kumimoji="0" lang="fr-FR" altLang="fr-FR" sz="15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kumimoji="0" lang="fr-FR" altLang="fr-FR" sz="15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r-FR" altLang="fr-FR" sz="15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 le soutien de Christine </a:t>
            </a:r>
            <a:r>
              <a:rPr kumimoji="0" lang="fr-FR" altLang="fr-FR" sz="1500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Redant</a:t>
            </a:r>
            <a:r>
              <a:rPr kumimoji="0" lang="fr-FR" altLang="fr-FR" sz="15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fr-FR" altLang="fr-FR" sz="1500" b="1" i="0" u="sng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fr-FR" altLang="fr-FR" sz="1500" b="1" i="0" u="sng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r-FR" altLang="fr-FR" sz="15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Marie </a:t>
            </a:r>
            <a:r>
              <a:rPr kumimoji="0" lang="fr-FR" altLang="fr-FR" sz="1500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Henrotay</a:t>
            </a:r>
            <a:r>
              <a:rPr kumimoji="0" lang="fr-FR" altLang="fr-FR" sz="15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br>
              <a:rPr kumimoji="0" lang="fr-FR" altLang="fr-FR" sz="15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r-FR" altLang="fr-FR" sz="15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Geoffrey </a:t>
            </a:r>
            <a:r>
              <a:rPr kumimoji="0" lang="fr-FR" altLang="fr-FR" sz="1500" b="1" i="0" u="none" strike="noStrike" cap="none" normalizeH="0" baseline="0" dirty="0" err="1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Dony</a:t>
            </a:r>
            <a:r>
              <a:rPr kumimoji="0" lang="fr-FR" altLang="fr-FR" sz="15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fr-FR" altLang="fr-FR" sz="15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D16F8BA2-7C8D-47B7-A36A-44A8A1CBAA7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703883"/>
            <a:ext cx="2000250" cy="1092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638C54F1-A695-41AD-A3B3-7287813E3D2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2580" y="703883"/>
            <a:ext cx="1532890" cy="1090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648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fr-FR" sz="4800" b="1" dirty="0"/>
              <a:t>Pistes d’action</a:t>
            </a:r>
            <a:r>
              <a:rPr lang="fr-BE" sz="5000" b="1" dirty="0"/>
              <a:t/>
            </a:r>
            <a:br>
              <a:rPr lang="fr-BE" sz="5000" b="1" dirty="0"/>
            </a:br>
            <a:endParaRPr lang="fr-BE" sz="5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5240" y="1885950"/>
            <a:ext cx="10001885" cy="4119001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fr-BE" sz="1800" dirty="0"/>
          </a:p>
          <a:p>
            <a:pPr marL="0" indent="0" algn="ctr">
              <a:buNone/>
            </a:pPr>
            <a:endParaRPr lang="fr-BE" sz="1800" dirty="0"/>
          </a:p>
          <a:p>
            <a:pPr marL="0" indent="0" algn="ctr">
              <a:buNone/>
            </a:pPr>
            <a:endParaRPr lang="fr-BE" sz="1800" dirty="0"/>
          </a:p>
          <a:p>
            <a:pPr marL="0" indent="0" algn="ctr">
              <a:buNone/>
            </a:pPr>
            <a:r>
              <a:rPr lang="fr-BE" dirty="0"/>
              <a:t>Objectifs, actions concrètes et acteurs impliqués</a:t>
            </a:r>
          </a:p>
          <a:p>
            <a:pPr marL="0" indent="0" algn="ctr">
              <a:buNone/>
            </a:pPr>
            <a:r>
              <a:rPr lang="fr-BE" dirty="0"/>
              <a:t>La liste est loin d’être exhaustive </a:t>
            </a:r>
          </a:p>
          <a:p>
            <a:pPr marL="0" indent="0" algn="ctr">
              <a:buNone/>
            </a:pPr>
            <a:endParaRPr lang="fr-BE" dirty="0"/>
          </a:p>
          <a:p>
            <a:pPr marL="0" indent="0" algn="ctr">
              <a:buNone/>
            </a:pP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51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A4026A73-1F7F-49F2-B319-8CA3B3D532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6899" y="1188637"/>
            <a:ext cx="3323953" cy="4480726"/>
          </a:xfrm>
        </p:spPr>
        <p:txBody>
          <a:bodyPr>
            <a:normAutofit/>
          </a:bodyPr>
          <a:lstStyle/>
          <a:p>
            <a:pPr algn="r"/>
            <a:r>
              <a:rPr lang="fr-BE" sz="3600" b="1" i="1" dirty="0">
                <a:solidFill>
                  <a:schemeClr val="accent4"/>
                </a:solidFill>
                <a:latin typeface="+mn-lt"/>
              </a:rPr>
              <a:t>1. </a:t>
            </a:r>
            <a:r>
              <a:rPr lang="fr-BE" sz="3600" b="1" i="1" dirty="0"/>
              <a:t>Organiser un événement annuel afin de sensibiliser à l’accueil des enfants de 2,5 à 6 ans </a:t>
            </a:r>
            <a:r>
              <a:rPr lang="fr-BE" sz="3600" dirty="0">
                <a:effectLst/>
              </a:rPr>
              <a:t/>
            </a:r>
            <a:br>
              <a:rPr lang="fr-BE" sz="3600" dirty="0">
                <a:effectLst/>
              </a:rPr>
            </a:br>
            <a:endParaRPr lang="fr-BE" sz="36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23AAC9B5-8015-485C-ACF9-A750390E9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xmlns="" id="{28B888C4-C60E-4A87-8B45-FB59F8C469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94470" y="1188636"/>
            <a:ext cx="6587867" cy="448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06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A4026A73-1F7F-49F2-B319-8CA3B3D532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3456" y="1230747"/>
            <a:ext cx="3315035" cy="4480726"/>
          </a:xfrm>
        </p:spPr>
        <p:txBody>
          <a:bodyPr>
            <a:normAutofit fontScale="90000"/>
          </a:bodyPr>
          <a:lstStyle/>
          <a:p>
            <a:pPr algn="r"/>
            <a:r>
              <a:rPr lang="fr-BE" sz="3600" b="1" i="1" dirty="0">
                <a:solidFill>
                  <a:schemeClr val="accent4"/>
                </a:solidFill>
                <a:latin typeface="+mn-lt"/>
              </a:rPr>
              <a:t>2</a:t>
            </a:r>
            <a:r>
              <a:rPr lang="fr-BE" sz="3100" b="1" i="1" dirty="0">
                <a:solidFill>
                  <a:schemeClr val="accent4"/>
                </a:solidFill>
                <a:latin typeface="+mn-lt"/>
              </a:rPr>
              <a:t>. </a:t>
            </a:r>
            <a:r>
              <a:rPr lang="fr-BE" sz="3100" b="1" i="1" dirty="0"/>
              <a:t>Créer un appel à projet communal pour les opérateurs voulant ouvrir des stages pour une section d’enfants âgés de 2,5 à 6 ans afin de bénéficier d’un fond d’impulsion et d’un accompagnement au démarrage du </a:t>
            </a:r>
            <a:r>
              <a:rPr lang="fr-BE" sz="3100" b="1" i="1" dirty="0" smtClean="0"/>
              <a:t>projet.</a:t>
            </a:r>
            <a:r>
              <a:rPr lang="fr-BE" sz="2600" dirty="0"/>
              <a:t/>
            </a:r>
            <a:br>
              <a:rPr lang="fr-BE" sz="2600" dirty="0"/>
            </a:br>
            <a:endParaRPr lang="fr-BE" sz="26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23AAC9B5-8015-485C-ACF9-A750390E9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xmlns="" id="{58A14298-6F57-481A-825B-EBA159CF62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0101" y="1230746"/>
            <a:ext cx="6587022" cy="4598553"/>
          </a:xfrm>
        </p:spPr>
      </p:pic>
    </p:spTree>
    <p:extLst>
      <p:ext uri="{BB962C8B-B14F-4D97-AF65-F5344CB8AC3E}">
        <p14:creationId xmlns:p14="http://schemas.microsoft.com/office/powerpoint/2010/main" val="229356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A4026A73-1F7F-49F2-B319-8CA3B3D532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7438" y="933562"/>
            <a:ext cx="3667813" cy="4831076"/>
          </a:xfrm>
        </p:spPr>
        <p:txBody>
          <a:bodyPr>
            <a:normAutofit/>
          </a:bodyPr>
          <a:lstStyle/>
          <a:p>
            <a:pPr algn="r"/>
            <a:r>
              <a:rPr lang="fr-BE" sz="2800" b="1" i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fr-BE" sz="2800" b="1" i="1" dirty="0">
                <a:solidFill>
                  <a:schemeClr val="accent4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BE" sz="2800" b="1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Organiser une formation annuelle (X matinées/an) sur des thématiques spécifiques à l’accueil temps libre des enfants de moins de 6 ans </a:t>
            </a:r>
            <a:r>
              <a:rPr lang="fr-BE" sz="2800" b="1" i="1" dirty="0">
                <a:ea typeface="Calibri" panose="020F0502020204030204" pitchFamily="34" charset="0"/>
                <a:cs typeface="Calibri" panose="020F0502020204030204" pitchFamily="34" charset="0"/>
              </a:rPr>
              <a:t>accessible à </a:t>
            </a:r>
            <a:r>
              <a:rPr lang="fr-BE" sz="2800" b="1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l’ensemble des professionnel-le-s de l’enfance de la commune de Schaerbeek*</a:t>
            </a:r>
            <a:endParaRPr lang="fr-BE" sz="2800" i="1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23AAC9B5-8015-485C-ACF9-A750390E9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2C9FE8B8-107C-4492-A6B6-2E20AAADF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236" y="5815335"/>
            <a:ext cx="4114800" cy="365125"/>
          </a:xfrm>
        </p:spPr>
        <p:txBody>
          <a:bodyPr/>
          <a:lstStyle/>
          <a:p>
            <a:r>
              <a:rPr lang="fr-FR">
                <a:solidFill>
                  <a:schemeClr val="tx1"/>
                </a:solidFill>
              </a:rPr>
              <a:t>*(accueillant-e, animateur-trice, éducateur-trice, instituteur-trice maternel-le, auxiliaire de l’enfance).</a:t>
            </a:r>
            <a:endParaRPr lang="fr-BE" dirty="0">
              <a:solidFill>
                <a:schemeClr val="tx1"/>
              </a:solidFill>
            </a:endParaRP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xmlns="" id="{810EC577-07B8-4128-A543-7C42697FBB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47036" y="1197715"/>
            <a:ext cx="6482534" cy="4412510"/>
          </a:xfrm>
        </p:spPr>
      </p:pic>
    </p:spTree>
    <p:extLst>
      <p:ext uri="{BB962C8B-B14F-4D97-AF65-F5344CB8AC3E}">
        <p14:creationId xmlns:p14="http://schemas.microsoft.com/office/powerpoint/2010/main" val="182440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A4026A73-1F7F-49F2-B319-8CA3B3D532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83207" y="1704270"/>
            <a:ext cx="3466019" cy="4480726"/>
          </a:xfrm>
        </p:spPr>
        <p:txBody>
          <a:bodyPr>
            <a:normAutofit/>
          </a:bodyPr>
          <a:lstStyle/>
          <a:p>
            <a:pPr algn="r"/>
            <a:r>
              <a:rPr lang="fr-BE" sz="3200" b="1" i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fr-BE" sz="3200" b="1" i="1" dirty="0">
                <a:solidFill>
                  <a:schemeClr val="accent4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BE" sz="3200" b="1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Organiser une table ronde avec l’ONE afin de clarifier le cadre de l’accueil des moins de 6 ans.</a:t>
            </a:r>
            <a:r>
              <a:rPr lang="fr-BE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BE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3200" i="1" dirty="0"/>
              <a:t/>
            </a:r>
            <a:br>
              <a:rPr lang="fr-BE" sz="3200" i="1" dirty="0"/>
            </a:br>
            <a:endParaRPr lang="fr-BE" sz="3200" i="1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23AAC9B5-8015-485C-ACF9-A750390E9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Espace réservé du contenu 10">
            <a:extLst>
              <a:ext uri="{FF2B5EF4-FFF2-40B4-BE49-F238E27FC236}">
                <a16:creationId xmlns:a16="http://schemas.microsoft.com/office/drawing/2014/main" xmlns="" id="{9F776FC0-9149-430A-ADD2-8884FD7D18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35674" y="1704270"/>
            <a:ext cx="6637585" cy="3591630"/>
          </a:xfrm>
        </p:spPr>
      </p:pic>
    </p:spTree>
    <p:extLst>
      <p:ext uri="{BB962C8B-B14F-4D97-AF65-F5344CB8AC3E}">
        <p14:creationId xmlns:p14="http://schemas.microsoft.com/office/powerpoint/2010/main" val="160078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A4026A73-1F7F-49F2-B319-8CA3B3D532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2019" y="1514562"/>
            <a:ext cx="3323949" cy="4480726"/>
          </a:xfrm>
        </p:spPr>
        <p:txBody>
          <a:bodyPr>
            <a:normAutofit/>
          </a:bodyPr>
          <a:lstStyle/>
          <a:p>
            <a:pPr algn="r"/>
            <a:r>
              <a:rPr lang="fr-BE" sz="3600" b="1" i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fr-BE" sz="3200" b="1" i="1" dirty="0">
                <a:solidFill>
                  <a:schemeClr val="accent4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BE" sz="3200" b="1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Développer le prêt de jeux spécifiques aux enfants de moins de 6 ans dans la ludothèque du </a:t>
            </a:r>
            <a:r>
              <a:rPr lang="fr-BE" sz="3200" b="1" i="1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SAES</a:t>
            </a:r>
            <a:r>
              <a:rPr lang="fr-BE" sz="3600" b="1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2600" dirty="0"/>
              <a:t/>
            </a:r>
            <a:br>
              <a:rPr lang="fr-BE" sz="2600" dirty="0"/>
            </a:br>
            <a:endParaRPr lang="fr-BE" sz="26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23AAC9B5-8015-485C-ACF9-A750390E9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xmlns="" id="{F38FFC0A-74EE-403A-9551-059FFFAB2B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32625" y="1852863"/>
            <a:ext cx="6468800" cy="3047159"/>
          </a:xfrm>
        </p:spPr>
      </p:pic>
    </p:spTree>
    <p:extLst>
      <p:ext uri="{BB962C8B-B14F-4D97-AF65-F5344CB8AC3E}">
        <p14:creationId xmlns:p14="http://schemas.microsoft.com/office/powerpoint/2010/main" val="86176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A4026A73-1F7F-49F2-B319-8CA3B3D532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6899" y="1188637"/>
            <a:ext cx="3323949" cy="4480726"/>
          </a:xfrm>
        </p:spPr>
        <p:txBody>
          <a:bodyPr>
            <a:normAutofit/>
          </a:bodyPr>
          <a:lstStyle/>
          <a:p>
            <a:pPr algn="r"/>
            <a:r>
              <a:rPr lang="fr-BE" sz="3600" b="1" i="1" dirty="0">
                <a:solidFill>
                  <a:schemeClr val="accent4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fr-BE" sz="3200" b="1" i="1" dirty="0">
                <a:solidFill>
                  <a:schemeClr val="accent4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BE" sz="3200" b="1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Créer un projet d’accueil des enfants de moins de 4 ans dans les locaux des crèches.</a:t>
            </a:r>
            <a:r>
              <a:rPr lang="fr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2600" dirty="0"/>
              <a:t/>
            </a:r>
            <a:br>
              <a:rPr lang="fr-BE" sz="2600" dirty="0"/>
            </a:br>
            <a:endParaRPr lang="fr-BE" sz="26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23AAC9B5-8015-485C-ACF9-A750390E9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xmlns="" id="{DDCB2E16-DC7B-4C71-AB1B-214A0287AC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9815" y="1592524"/>
            <a:ext cx="6706553" cy="3627176"/>
          </a:xfrm>
        </p:spPr>
      </p:pic>
    </p:spTree>
    <p:extLst>
      <p:ext uri="{BB962C8B-B14F-4D97-AF65-F5344CB8AC3E}">
        <p14:creationId xmlns:p14="http://schemas.microsoft.com/office/powerpoint/2010/main" val="246737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A4026A73-1F7F-49F2-B319-8CA3B3D532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2116" y="1588687"/>
            <a:ext cx="3414011" cy="4480726"/>
          </a:xfrm>
        </p:spPr>
        <p:txBody>
          <a:bodyPr>
            <a:normAutofit fontScale="90000"/>
          </a:bodyPr>
          <a:lstStyle/>
          <a:p>
            <a:pPr algn="r"/>
            <a:r>
              <a:rPr lang="fr-BE" sz="3600" b="1" i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fr-BE" sz="3600" b="1" i="1" dirty="0">
                <a:solidFill>
                  <a:schemeClr val="accent4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BE" sz="3600" b="1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Organiser des activités extrascolaires les mercredis après-midi pendant l’année pour les enfants de 2,5 à 6 ans en lien avec les stages pendant les vacances. </a:t>
            </a:r>
            <a:r>
              <a:rPr lang="fr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2600" dirty="0"/>
              <a:t/>
            </a:r>
            <a:br>
              <a:rPr lang="fr-BE" sz="2600" dirty="0"/>
            </a:br>
            <a:endParaRPr lang="fr-BE" sz="26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23AAC9B5-8015-485C-ACF9-A750390E9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Espace réservé du contenu 10">
            <a:extLst>
              <a:ext uri="{FF2B5EF4-FFF2-40B4-BE49-F238E27FC236}">
                <a16:creationId xmlns:a16="http://schemas.microsoft.com/office/drawing/2014/main" xmlns="" id="{BB79C67F-6236-4886-B652-3FE9489C65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13376" y="1588687"/>
            <a:ext cx="6495282" cy="3964474"/>
          </a:xfrm>
        </p:spPr>
      </p:pic>
    </p:spTree>
    <p:extLst>
      <p:ext uri="{BB962C8B-B14F-4D97-AF65-F5344CB8AC3E}">
        <p14:creationId xmlns:p14="http://schemas.microsoft.com/office/powerpoint/2010/main" val="169607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A4026A73-1F7F-49F2-B319-8CA3B3D532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6907" y="1375241"/>
            <a:ext cx="3323949" cy="4480726"/>
          </a:xfrm>
        </p:spPr>
        <p:txBody>
          <a:bodyPr>
            <a:normAutofit fontScale="90000"/>
          </a:bodyPr>
          <a:lstStyle/>
          <a:p>
            <a:pPr algn="r"/>
            <a:r>
              <a:rPr lang="fr-BE" sz="3600" b="1" i="1" dirty="0">
                <a:solidFill>
                  <a:schemeClr val="accent4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8. </a:t>
            </a:r>
            <a:r>
              <a:rPr lang="fr-BE" sz="3600" b="1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Créer des partenariats avec les hautes écoles pour les bacheliers instituteurs préscolaires et les centres de formation </a:t>
            </a:r>
            <a:r>
              <a:rPr lang="fr-BE" sz="3600" b="1" i="1" dirty="0" smtClean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d’animateur.</a:t>
            </a:r>
            <a:r>
              <a:rPr lang="fr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2600" dirty="0"/>
              <a:t/>
            </a:r>
            <a:br>
              <a:rPr lang="fr-BE" sz="2600" dirty="0"/>
            </a:br>
            <a:endParaRPr lang="fr-BE" sz="26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23AAC9B5-8015-485C-ACF9-A750390E9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xmlns="" id="{6189551D-8E89-4DFE-9B65-A2B26B62EF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6730" y="1375241"/>
            <a:ext cx="6587869" cy="4480726"/>
          </a:xfrm>
        </p:spPr>
      </p:pic>
    </p:spTree>
    <p:extLst>
      <p:ext uri="{BB962C8B-B14F-4D97-AF65-F5344CB8AC3E}">
        <p14:creationId xmlns:p14="http://schemas.microsoft.com/office/powerpoint/2010/main" val="387351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A4026A73-1F7F-49F2-B319-8CA3B3D532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4447" y="1592900"/>
            <a:ext cx="3598983" cy="4480726"/>
          </a:xfrm>
        </p:spPr>
        <p:txBody>
          <a:bodyPr>
            <a:noAutofit/>
          </a:bodyPr>
          <a:lstStyle/>
          <a:p>
            <a:pPr algn="r"/>
            <a:r>
              <a:rPr lang="fr-BE" sz="3200" b="1" i="1" dirty="0">
                <a:solidFill>
                  <a:schemeClr val="accent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fr-BE" sz="3200" b="1" i="1" dirty="0">
                <a:solidFill>
                  <a:schemeClr val="accent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BE" sz="3200" b="1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Réaliser un outil de communication en </a:t>
            </a:r>
            <a:r>
              <a:rPr lang="fr-BE" sz="3200" b="1" i="1" dirty="0">
                <a:ea typeface="Calibri" panose="020F0502020204030204" pitchFamily="34" charset="0"/>
                <a:cs typeface="Calibri" panose="020F0502020204030204" pitchFamily="34" charset="0"/>
              </a:rPr>
              <a:t>format papier à distribuer dans les écoles </a:t>
            </a:r>
            <a:r>
              <a:rPr lang="fr-BE" sz="3200" b="1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pour informer les parents de l’offre des stages pendant les vacances.</a:t>
            </a:r>
            <a:r>
              <a:rPr lang="fr-B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BE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3200" dirty="0"/>
              <a:t/>
            </a:r>
            <a:br>
              <a:rPr lang="fr-BE" sz="3200" dirty="0"/>
            </a:br>
            <a:endParaRPr lang="fr-BE" sz="32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23AAC9B5-8015-485C-ACF9-A750390E9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xmlns="" id="{190323BB-0AFF-4BF1-8C8B-27D59CE767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8827" y="1592900"/>
            <a:ext cx="6529140" cy="3988592"/>
          </a:xfrm>
        </p:spPr>
      </p:pic>
    </p:spTree>
    <p:extLst>
      <p:ext uri="{BB962C8B-B14F-4D97-AF65-F5344CB8AC3E}">
        <p14:creationId xmlns:p14="http://schemas.microsoft.com/office/powerpoint/2010/main" val="91543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1390" y="816174"/>
            <a:ext cx="8074815" cy="1159205"/>
          </a:xfrm>
        </p:spPr>
        <p:txBody>
          <a:bodyPr anchor="ctr">
            <a:normAutofit fontScale="90000"/>
          </a:bodyPr>
          <a:lstStyle/>
          <a:p>
            <a:r>
              <a:rPr lang="fr-FR" sz="7200" dirty="0"/>
              <a:t>Plan de la présentation</a:t>
            </a:r>
            <a:endParaRPr lang="fr-BE" sz="7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61389" y="2049381"/>
            <a:ext cx="8535036" cy="3827544"/>
          </a:xfrm>
        </p:spPr>
        <p:txBody>
          <a:bodyPr anchor="t">
            <a:normAutofit/>
          </a:bodyPr>
          <a:lstStyle/>
          <a:p>
            <a:pPr algn="just"/>
            <a:r>
              <a:rPr lang="fr-FR" sz="2400" dirty="0"/>
              <a:t>Origine </a:t>
            </a:r>
          </a:p>
          <a:p>
            <a:pPr algn="just"/>
            <a:r>
              <a:rPr lang="fr-FR" sz="2400" dirty="0"/>
              <a:t>Objectifs </a:t>
            </a:r>
          </a:p>
          <a:p>
            <a:pPr algn="just"/>
            <a:r>
              <a:rPr lang="fr-FR" sz="2400" dirty="0"/>
              <a:t>Méthodologie </a:t>
            </a:r>
          </a:p>
          <a:p>
            <a:pPr algn="just"/>
            <a:r>
              <a:rPr lang="fr-BE" sz="2400" dirty="0" smtClean="0"/>
              <a:t>Analyse </a:t>
            </a:r>
            <a:r>
              <a:rPr lang="fr-BE" sz="2400" dirty="0"/>
              <a:t>des entretiens</a:t>
            </a:r>
          </a:p>
          <a:p>
            <a:pPr algn="just"/>
            <a:r>
              <a:rPr lang="fr-BE" sz="2400" dirty="0"/>
              <a:t>Questions/réponses </a:t>
            </a:r>
            <a:r>
              <a:rPr lang="fr-BE" sz="2400" dirty="0" smtClean="0"/>
              <a:t> </a:t>
            </a:r>
            <a:endParaRPr lang="fr-BE" sz="2400" dirty="0"/>
          </a:p>
          <a:p>
            <a:pPr marL="0" indent="0" algn="just">
              <a:buNone/>
            </a:pPr>
            <a:endParaRPr lang="fr-BE" sz="2400" dirty="0"/>
          </a:p>
          <a:p>
            <a:pPr algn="just"/>
            <a:r>
              <a:rPr lang="fr-BE" sz="2400" dirty="0"/>
              <a:t>Pistes d’action</a:t>
            </a:r>
          </a:p>
          <a:p>
            <a:pPr algn="just"/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337088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A4026A73-1F7F-49F2-B319-8CA3B3D532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4651" y="1655362"/>
            <a:ext cx="3276205" cy="4480726"/>
          </a:xfrm>
        </p:spPr>
        <p:txBody>
          <a:bodyPr>
            <a:normAutofit fontScale="90000"/>
          </a:bodyPr>
          <a:lstStyle/>
          <a:p>
            <a:pPr algn="r"/>
            <a:r>
              <a:rPr lang="fr-BE" sz="3600" b="1" i="1" dirty="0">
                <a:solidFill>
                  <a:schemeClr val="accent4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fr-BE" sz="3600" b="1" i="1" dirty="0">
                <a:solidFill>
                  <a:schemeClr val="accent4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BE" sz="3600" b="1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Créer un lieu d’échange virtuel </a:t>
            </a:r>
            <a:r>
              <a:rPr lang="fr-BE" sz="3600" b="1" i="1" dirty="0" smtClean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permettant aux opérateurs </a:t>
            </a:r>
            <a:r>
              <a:rPr lang="fr-BE" sz="3600" b="1" i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 proposer/de demander des locaux disponibles, du personnel, de matériel etc. </a:t>
            </a:r>
            <a:r>
              <a:rPr lang="fr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2600" dirty="0"/>
              <a:t/>
            </a:r>
            <a:br>
              <a:rPr lang="fr-BE" sz="2600" dirty="0"/>
            </a:br>
            <a:endParaRPr lang="fr-BE" sz="26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23AAC9B5-8015-485C-ACF9-A750390E9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xmlns="" id="{FFDC8C69-15AE-4CE0-8FCE-8718DC876C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37666" y="1665965"/>
            <a:ext cx="6825756" cy="3339803"/>
          </a:xfrm>
        </p:spPr>
      </p:pic>
    </p:spTree>
    <p:extLst>
      <p:ext uri="{BB962C8B-B14F-4D97-AF65-F5344CB8AC3E}">
        <p14:creationId xmlns:p14="http://schemas.microsoft.com/office/powerpoint/2010/main" val="122255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0">
            <a:extLst>
              <a:ext uri="{FF2B5EF4-FFF2-40B4-BE49-F238E27FC236}">
                <a16:creationId xmlns:a16="http://schemas.microsoft.com/office/drawing/2014/main" xmlns="" id="{1BB867FF-FC45-48F7-8104-F89BE54909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2">
            <a:extLst>
              <a:ext uri="{FF2B5EF4-FFF2-40B4-BE49-F238E27FC236}">
                <a16:creationId xmlns:a16="http://schemas.microsoft.com/office/drawing/2014/main" xmlns="" id="{8BB56887-D0D5-4F0C-9E19-7247EB83C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BE" sz="2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BE" sz="2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2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BE" sz="2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2100"/>
              <a:t/>
            </a:r>
            <a:br>
              <a:rPr lang="fr-BE" sz="2100"/>
            </a:br>
            <a:endParaRPr lang="fr-BE" sz="2100"/>
          </a:p>
        </p:txBody>
      </p:sp>
      <p:sp>
        <p:nvSpPr>
          <p:cNvPr id="31" name="Arc 24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3C761960-8EEC-4394-A0B6-0D05BFFB0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BE" dirty="0"/>
              <a:t>Et ensuite…. </a:t>
            </a:r>
          </a:p>
          <a:p>
            <a:pPr lvl="1"/>
            <a:r>
              <a:rPr lang="fr-BE" dirty="0" smtClean="0"/>
              <a:t>Présentation </a:t>
            </a:r>
            <a:r>
              <a:rPr lang="fr-BE" dirty="0"/>
              <a:t>Zoom à toutes les associations de Schaerbeek, aux expert-e-s de l’Enfance, à l’ONE,… </a:t>
            </a:r>
            <a:r>
              <a:rPr lang="fr-BE" dirty="0" smtClean="0"/>
              <a:t>le 5 mai de 9h30 à 12h</a:t>
            </a:r>
            <a:endParaRPr lang="fr-BE" dirty="0"/>
          </a:p>
          <a:p>
            <a:pPr lvl="1" algn="just"/>
            <a:r>
              <a:rPr lang="fr-BE" dirty="0"/>
              <a:t>Mise à disposition sous format fascicule : sur les sites internet du SAES et du RCE + envoyer aux acteurs concernés (opérateurs de stages, ONE, Observatoire de l’Enfant de la COCOF, la Ministre de l’Enfance,…)</a:t>
            </a:r>
          </a:p>
          <a:p>
            <a:pPr lvl="1"/>
            <a:r>
              <a:rPr lang="fr-BE" dirty="0"/>
              <a:t>Autre ? </a:t>
            </a:r>
          </a:p>
        </p:txBody>
      </p:sp>
    </p:spTree>
    <p:extLst>
      <p:ext uri="{BB962C8B-B14F-4D97-AF65-F5344CB8AC3E}">
        <p14:creationId xmlns:p14="http://schemas.microsoft.com/office/powerpoint/2010/main" val="110171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0">
            <a:extLst>
              <a:ext uri="{FF2B5EF4-FFF2-40B4-BE49-F238E27FC236}">
                <a16:creationId xmlns:a16="http://schemas.microsoft.com/office/drawing/2014/main" xmlns="" id="{1BB867FF-FC45-48F7-8104-F89BE54909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2">
            <a:extLst>
              <a:ext uri="{FF2B5EF4-FFF2-40B4-BE49-F238E27FC236}">
                <a16:creationId xmlns:a16="http://schemas.microsoft.com/office/drawing/2014/main" xmlns="" id="{8BB56887-D0D5-4F0C-9E19-7247EB83C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67975" cy="1339850"/>
          </a:xfrm>
        </p:spPr>
        <p:txBody>
          <a:bodyPr>
            <a:normAutofit/>
          </a:bodyPr>
          <a:lstStyle/>
          <a:p>
            <a:r>
              <a:rPr lang="fr-BE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BE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BE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2100" dirty="0"/>
              <a:t/>
            </a:r>
            <a:br>
              <a:rPr lang="fr-BE" sz="2100" dirty="0"/>
            </a:br>
            <a:endParaRPr lang="fr-BE" sz="2100" dirty="0"/>
          </a:p>
        </p:txBody>
      </p:sp>
      <p:sp>
        <p:nvSpPr>
          <p:cNvPr id="31" name="Arc 24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3C761960-8EEC-4394-A0B6-0D05BFFB0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BE" sz="6000" dirty="0"/>
          </a:p>
          <a:p>
            <a:pPr marL="0" indent="0" algn="ctr">
              <a:buNone/>
            </a:pPr>
            <a:r>
              <a:rPr lang="fr-BE" sz="6000" dirty="0"/>
              <a:t>Merci ! </a:t>
            </a:r>
          </a:p>
        </p:txBody>
      </p:sp>
    </p:spTree>
    <p:extLst>
      <p:ext uri="{BB962C8B-B14F-4D97-AF65-F5344CB8AC3E}">
        <p14:creationId xmlns:p14="http://schemas.microsoft.com/office/powerpoint/2010/main" val="405589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fr-FR" sz="7200" dirty="0"/>
              <a:t>Origine</a:t>
            </a:r>
            <a:endParaRPr lang="fr-BE" sz="7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5240" y="2428875"/>
            <a:ext cx="8074815" cy="3340989"/>
          </a:xfrm>
        </p:spPr>
        <p:txBody>
          <a:bodyPr anchor="t">
            <a:normAutofit/>
          </a:bodyPr>
          <a:lstStyle/>
          <a:p>
            <a:pPr algn="just"/>
            <a:r>
              <a:rPr lang="fr-FR" sz="2400" dirty="0"/>
              <a:t>Difficulté, pour les parents, de trouver une place d’accueil extrascolaire pour leurs enfants de moins de 6 ans pendant les </a:t>
            </a:r>
            <a:r>
              <a:rPr lang="fr-FR" sz="2400" dirty="0" smtClean="0"/>
              <a:t>vacances.</a:t>
            </a:r>
            <a:endParaRPr lang="fr-FR" sz="2400" dirty="0"/>
          </a:p>
          <a:p>
            <a:pPr algn="just"/>
            <a:r>
              <a:rPr lang="fr-FR" sz="2400" dirty="0"/>
              <a:t>Lacunes en ce qui concerne les modalités d’accueil de cette tranche d’âge et les facilités à proposer des activités adéquates et de qualité pour les </a:t>
            </a:r>
            <a:r>
              <a:rPr lang="fr-FR" sz="2400" dirty="0" smtClean="0"/>
              <a:t>associations.</a:t>
            </a:r>
            <a:endParaRPr lang="fr-FR" sz="2400" dirty="0"/>
          </a:p>
          <a:p>
            <a:pPr algn="just"/>
            <a:r>
              <a:rPr lang="fr-FR" sz="2400" dirty="0"/>
              <a:t>// Programme CLE 2020-2025 : </a:t>
            </a:r>
            <a:r>
              <a:rPr lang="fr-FR" sz="1800" dirty="0"/>
              <a:t>« </a:t>
            </a:r>
            <a:r>
              <a:rPr lang="fr-FR" sz="1800" i="1" dirty="0"/>
              <a:t>Développer quantitativement l’offre d’accueil pour les enfants de moins de 6 ans, en priorité pendant les </a:t>
            </a:r>
            <a:r>
              <a:rPr lang="fr-FR" sz="1800" i="1" dirty="0" smtClean="0"/>
              <a:t>congés.</a:t>
            </a:r>
            <a:r>
              <a:rPr lang="fr-FR" sz="1800" i="1" dirty="0"/>
              <a:t> </a:t>
            </a:r>
            <a:r>
              <a:rPr lang="fr-FR" sz="1800" dirty="0"/>
              <a:t>»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341186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fr-FR" sz="7200" dirty="0"/>
              <a:t>Objectifs </a:t>
            </a:r>
            <a:endParaRPr lang="fr-BE" sz="7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pPr algn="just"/>
            <a:r>
              <a:rPr lang="fr-FR" sz="2400" dirty="0"/>
              <a:t>Réaliser un état des lieux de l’accueil des – 6 moins dans la commune de </a:t>
            </a:r>
            <a:r>
              <a:rPr lang="fr-FR" sz="2400" dirty="0" smtClean="0"/>
              <a:t>Schaerbeek. </a:t>
            </a:r>
            <a:endParaRPr lang="fr-FR" sz="2400" dirty="0"/>
          </a:p>
          <a:p>
            <a:pPr algn="just"/>
            <a:r>
              <a:rPr lang="fr-FR" sz="2400" dirty="0"/>
              <a:t>Proposer de pistes de réflexion et d’action concrètes à </a:t>
            </a:r>
            <a:r>
              <a:rPr lang="fr-FR" sz="2400" dirty="0" smtClean="0"/>
              <a:t>mener. </a:t>
            </a: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 algn="just">
              <a:buNone/>
            </a:pPr>
            <a:r>
              <a:rPr lang="fr-FR" sz="2400" dirty="0"/>
              <a:t>-&gt; Augmenter la quantité mais également la qualité de </a:t>
            </a:r>
            <a:r>
              <a:rPr lang="fr-FR" sz="2400" dirty="0" smtClean="0"/>
              <a:t>l’accueil. 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230127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9490" y="878835"/>
            <a:ext cx="8074815" cy="1359230"/>
          </a:xfrm>
        </p:spPr>
        <p:txBody>
          <a:bodyPr anchor="ctr">
            <a:normAutofit/>
          </a:bodyPr>
          <a:lstStyle/>
          <a:p>
            <a:r>
              <a:rPr lang="fr-FR" sz="7200" dirty="0"/>
              <a:t>Méthodologie </a:t>
            </a:r>
            <a:endParaRPr lang="fr-BE" sz="7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5240" y="2238065"/>
            <a:ext cx="8074815" cy="3531799"/>
          </a:xfrm>
        </p:spPr>
        <p:txBody>
          <a:bodyPr anchor="t">
            <a:normAutofit lnSpcReduction="10000"/>
          </a:bodyPr>
          <a:lstStyle/>
          <a:p>
            <a:pPr algn="just"/>
            <a:r>
              <a:rPr lang="fr-FR" sz="2400" dirty="0"/>
              <a:t>Lecture de documentations propres à l’accueil extrascolaire des moins de 6 ans -&gt; limitée 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2400" dirty="0"/>
              <a:t>Entretiens : </a:t>
            </a:r>
          </a:p>
          <a:p>
            <a:pPr lvl="1"/>
            <a:r>
              <a:rPr lang="fr-FR" sz="2000" dirty="0"/>
              <a:t>Contact, par mail, 44 acteurs de l’enfance</a:t>
            </a:r>
          </a:p>
          <a:p>
            <a:pPr lvl="2"/>
            <a:r>
              <a:rPr lang="fr-FR" sz="1600" dirty="0"/>
              <a:t>40 opérateurs de terrain -&gt; 29 </a:t>
            </a:r>
          </a:p>
          <a:p>
            <a:pPr lvl="2"/>
            <a:r>
              <a:rPr lang="fr-FR" sz="1600" dirty="0"/>
              <a:t>2 expertes de l’enfance -&gt; 2</a:t>
            </a:r>
          </a:p>
          <a:p>
            <a:pPr lvl="2"/>
            <a:r>
              <a:rPr lang="fr-FR" sz="1600" dirty="0"/>
              <a:t>Cabinet de l’échevine de l’enfance de Schaerbeek -&gt; 0</a:t>
            </a:r>
          </a:p>
          <a:p>
            <a:pPr lvl="2"/>
            <a:r>
              <a:rPr lang="fr-FR" sz="1600" dirty="0"/>
              <a:t>ONE -&gt; 4</a:t>
            </a:r>
          </a:p>
          <a:p>
            <a:pPr marL="0" indent="0">
              <a:buNone/>
            </a:pPr>
            <a:r>
              <a:rPr lang="fr-FR" sz="2000" dirty="0"/>
              <a:t>-&gt; </a:t>
            </a:r>
            <a:r>
              <a:rPr lang="fr-BE" sz="2000" dirty="0"/>
              <a:t>Total de </a:t>
            </a:r>
            <a:r>
              <a:rPr lang="fr-FR" sz="2000" dirty="0"/>
              <a:t>32 entretiens</a:t>
            </a:r>
          </a:p>
        </p:txBody>
      </p:sp>
    </p:spTree>
    <p:extLst>
      <p:ext uri="{BB962C8B-B14F-4D97-AF65-F5344CB8AC3E}">
        <p14:creationId xmlns:p14="http://schemas.microsoft.com/office/powerpoint/2010/main" val="306482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6011" y="688256"/>
            <a:ext cx="8074815" cy="1618489"/>
          </a:xfrm>
        </p:spPr>
        <p:txBody>
          <a:bodyPr anchor="ctr">
            <a:normAutofit/>
          </a:bodyPr>
          <a:lstStyle/>
          <a:p>
            <a:r>
              <a:rPr lang="fr-FR" sz="7200" dirty="0"/>
              <a:t>Méthodologie : suite</a:t>
            </a:r>
            <a:endParaRPr lang="fr-BE" sz="7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5240" y="2371726"/>
            <a:ext cx="8074815" cy="3705224"/>
          </a:xfrm>
        </p:spPr>
        <p:txBody>
          <a:bodyPr anchor="t">
            <a:normAutofit fontScale="92500" lnSpcReduction="10000"/>
          </a:bodyPr>
          <a:lstStyle/>
          <a:p>
            <a:r>
              <a:rPr lang="fr-FR" sz="2000" dirty="0"/>
              <a:t>Entretiens : suite </a:t>
            </a:r>
          </a:p>
          <a:p>
            <a:pPr lvl="1"/>
            <a:r>
              <a:rPr lang="fr-FR" sz="1600" dirty="0"/>
              <a:t>8 premiers entretiens en présentiel </a:t>
            </a:r>
          </a:p>
          <a:p>
            <a:pPr lvl="1"/>
            <a:r>
              <a:rPr lang="fr-FR" sz="1600" dirty="0"/>
              <a:t>3 guides d’entretien semi-directif</a:t>
            </a:r>
          </a:p>
          <a:p>
            <a:pPr marL="0" indent="0">
              <a:buNone/>
            </a:pPr>
            <a:r>
              <a:rPr lang="fr-FR" sz="2000" dirty="0"/>
              <a:t>-&gt; Croisement des données pour cibler les obstacles </a:t>
            </a:r>
          </a:p>
          <a:p>
            <a:pPr marL="0" indent="0">
              <a:buNone/>
            </a:pPr>
            <a:r>
              <a:rPr lang="fr-BE" sz="2000" dirty="0"/>
              <a:t>=&gt; En dégager des pistes de </a:t>
            </a:r>
            <a:r>
              <a:rPr lang="fr-BE" sz="2000" dirty="0" smtClean="0"/>
              <a:t>solution</a:t>
            </a:r>
            <a:endParaRPr lang="fr-BE" sz="2000" dirty="0"/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Questionnaire Google en ligne à destination des parents : 56 réponses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Pas exhaustive</a:t>
            </a:r>
          </a:p>
          <a:p>
            <a:r>
              <a:rPr lang="fr-FR" sz="2000" dirty="0"/>
              <a:t>Pas évaluer les pratiques professionnelles </a:t>
            </a:r>
          </a:p>
          <a:p>
            <a:r>
              <a:rPr lang="fr-FR" sz="2000" dirty="0"/>
              <a:t>Pas isoler ni généraliser</a:t>
            </a:r>
            <a:endParaRPr lang="fr-BE" sz="2000" dirty="0"/>
          </a:p>
        </p:txBody>
      </p:sp>
    </p:spTree>
    <p:extLst>
      <p:ext uri="{BB962C8B-B14F-4D97-AF65-F5344CB8AC3E}">
        <p14:creationId xmlns:p14="http://schemas.microsoft.com/office/powerpoint/2010/main" val="217470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 fontScale="90000"/>
          </a:bodyPr>
          <a:lstStyle/>
          <a:p>
            <a:r>
              <a:rPr lang="fr-FR" sz="7300" b="1" dirty="0"/>
              <a:t>Analyse des entretiens :</a:t>
            </a: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>Des obstacles à prendre en compte</a:t>
            </a:r>
            <a:r>
              <a:rPr lang="fr-BE" sz="3400" b="1" dirty="0"/>
              <a:t/>
            </a:r>
            <a:br>
              <a:rPr lang="fr-BE" sz="3400" b="1" dirty="0"/>
            </a:br>
            <a:endParaRPr lang="fr-BE" sz="3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r>
              <a:rPr lang="fr-BE" sz="2400" b="1" i="1" dirty="0"/>
              <a:t>Le manque de financement</a:t>
            </a:r>
          </a:p>
          <a:p>
            <a:r>
              <a:rPr lang="fr-FR" sz="2400" b="1" i="1" dirty="0"/>
              <a:t>Le manque d’accompagnement </a:t>
            </a:r>
            <a:endParaRPr lang="fr-BE" sz="2400" b="1" i="1" dirty="0"/>
          </a:p>
          <a:p>
            <a:r>
              <a:rPr lang="fr-FR" sz="2400" b="1" i="1" dirty="0"/>
              <a:t>Le manque de formation</a:t>
            </a:r>
            <a:endParaRPr lang="fr-BE" sz="2400" b="1" i="1" dirty="0"/>
          </a:p>
          <a:p>
            <a:r>
              <a:rPr lang="fr-FR" sz="2400" b="1" i="1" dirty="0"/>
              <a:t>Le manque de </a:t>
            </a:r>
            <a:r>
              <a:rPr lang="fr-BE" sz="2400" b="1" i="1" dirty="0"/>
              <a:t>continuité dans le secteur de l’accueil </a:t>
            </a:r>
          </a:p>
          <a:p>
            <a:r>
              <a:rPr lang="fr-FR" sz="2400" b="1" i="1" dirty="0"/>
              <a:t>Le manque de moyens en personnel, en infrastructures et en équipements</a:t>
            </a:r>
            <a:endParaRPr lang="fr-BE" sz="2400" b="1" i="1" dirty="0"/>
          </a:p>
          <a:p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99070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7825" y="2774620"/>
            <a:ext cx="8074815" cy="1618489"/>
          </a:xfrm>
        </p:spPr>
        <p:txBody>
          <a:bodyPr anchor="ctr">
            <a:normAutofit/>
          </a:bodyPr>
          <a:lstStyle/>
          <a:p>
            <a:pPr algn="ctr"/>
            <a:r>
              <a:rPr lang="fr-BE" sz="5400" b="1" dirty="0"/>
              <a:t>Avez-vous des questions ? </a:t>
            </a:r>
            <a:r>
              <a:rPr lang="fr-BE" sz="3400" b="1" dirty="0"/>
              <a:t/>
            </a:r>
            <a:br>
              <a:rPr lang="fr-BE" sz="3400" b="1" dirty="0"/>
            </a:br>
            <a:endParaRPr lang="fr-BE" sz="3400" dirty="0"/>
          </a:p>
        </p:txBody>
      </p:sp>
    </p:spTree>
    <p:extLst>
      <p:ext uri="{BB962C8B-B14F-4D97-AF65-F5344CB8AC3E}">
        <p14:creationId xmlns:p14="http://schemas.microsoft.com/office/powerpoint/2010/main" val="179600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fr-FR" sz="4800" b="1" dirty="0"/>
              <a:t>Pistes d’action</a:t>
            </a:r>
            <a:r>
              <a:rPr lang="fr-BE" sz="5000" b="1" dirty="0"/>
              <a:t/>
            </a:r>
            <a:br>
              <a:rPr lang="fr-BE" sz="5000" b="1" dirty="0"/>
            </a:br>
            <a:endParaRPr lang="fr-BE" sz="5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5240" y="1885950"/>
            <a:ext cx="10001885" cy="411900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Evénement annuel </a:t>
            </a:r>
          </a:p>
          <a:p>
            <a:pPr marL="0" indent="0">
              <a:buNone/>
            </a:pPr>
            <a:r>
              <a:rPr lang="fr-BE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Appel </a:t>
            </a:r>
            <a:r>
              <a:rPr lang="fr-BE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 projet communal </a:t>
            </a:r>
          </a:p>
          <a:p>
            <a:pPr marL="0" indent="0">
              <a:buNone/>
            </a:pPr>
            <a:r>
              <a:rPr lang="fr-BE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fr-BE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F</a:t>
            </a:r>
            <a:r>
              <a:rPr lang="fr-B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ormation annuelle </a:t>
            </a:r>
          </a:p>
          <a:p>
            <a:pPr marL="0" indent="0">
              <a:buNone/>
            </a:pPr>
            <a:r>
              <a:rPr lang="fr-B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Table ronde avec l’ONE </a:t>
            </a:r>
          </a:p>
          <a:p>
            <a:pPr marL="0" indent="0">
              <a:buNone/>
            </a:pPr>
            <a:r>
              <a:rPr lang="fr-B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Prêt de jeux spécifiques aux enfants de moins de 6 ans</a:t>
            </a:r>
          </a:p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fr-B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Accueil d’enfants de moins de 4 ans dans les locaux des </a:t>
            </a:r>
            <a:r>
              <a:rPr lang="fr-BE" sz="1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crèches</a:t>
            </a:r>
            <a:endParaRPr lang="fr-BE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A</a:t>
            </a:r>
            <a:r>
              <a:rPr lang="fr-B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ctivités extrascolaires les mercredis après-midi </a:t>
            </a:r>
          </a:p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P</a:t>
            </a:r>
            <a:r>
              <a:rPr lang="fr-B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artenariats avec les hautes écoles et les centres de formation d’animateur</a:t>
            </a:r>
          </a:p>
          <a:p>
            <a:pPr marL="0" indent="0">
              <a:buNone/>
            </a:pPr>
            <a:r>
              <a:rPr lang="fr-BE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O</a:t>
            </a:r>
            <a:r>
              <a:rPr lang="fr-B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util de communication en format papier sur les stages</a:t>
            </a:r>
          </a:p>
          <a:p>
            <a:pPr marL="0" indent="0">
              <a:buNone/>
            </a:pPr>
            <a:r>
              <a:rPr lang="fr-B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Lieu d’échange virtuel</a:t>
            </a: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5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6599</TotalTime>
  <Words>705</Words>
  <Application>Microsoft Office PowerPoint</Application>
  <PresentationFormat>Grand écran</PresentationFormat>
  <Paragraphs>86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Thème Office</vt:lpstr>
      <vt:lpstr>  L’accueil extrascolaire des enfants de 2,5 à 6 ans durant les vacances à Schaerbeek : Analyse et pistes d’action </vt:lpstr>
      <vt:lpstr>Plan de la présentation</vt:lpstr>
      <vt:lpstr>Origine</vt:lpstr>
      <vt:lpstr>Objectifs </vt:lpstr>
      <vt:lpstr>Méthodologie </vt:lpstr>
      <vt:lpstr>Méthodologie : suite</vt:lpstr>
      <vt:lpstr>Analyse des entretiens : Des obstacles à prendre en compte </vt:lpstr>
      <vt:lpstr>Avez-vous des questions ?  </vt:lpstr>
      <vt:lpstr>Pistes d’action </vt:lpstr>
      <vt:lpstr>Pistes d’action </vt:lpstr>
      <vt:lpstr>1. Organiser un événement annuel afin de sensibiliser à l’accueil des enfants de 2,5 à 6 ans  </vt:lpstr>
      <vt:lpstr>2. Créer un appel à projet communal pour les opérateurs voulant ouvrir des stages pour une section d’enfants âgés de 2,5 à 6 ans afin de bénéficier d’un fond d’impulsion et d’un accompagnement au démarrage du projet. </vt:lpstr>
      <vt:lpstr>3. Organiser une formation annuelle (X matinées/an) sur des thématiques spécifiques à l’accueil temps libre des enfants de moins de 6 ans accessible à l’ensemble des professionnel-le-s de l’enfance de la commune de Schaerbeek*</vt:lpstr>
      <vt:lpstr>4. Organiser une table ronde avec l’ONE afin de clarifier le cadre de l’accueil des moins de 6 ans.  </vt:lpstr>
      <vt:lpstr>5. Développer le prêt de jeux spécifiques aux enfants de moins de 6 ans dans la ludothèque du SAES.   </vt:lpstr>
      <vt:lpstr>6. Créer un projet d’accueil des enfants de moins de 4 ans dans les locaux des crèches.  </vt:lpstr>
      <vt:lpstr>7. Organiser des activités extrascolaires les mercredis après-midi pendant l’année pour les enfants de 2,5 à 6 ans en lien avec les stages pendant les vacances.   </vt:lpstr>
      <vt:lpstr>8. Créer des partenariats avec les hautes écoles pour les bacheliers instituteurs préscolaires et les centres de formation d’animateur.  </vt:lpstr>
      <vt:lpstr>9. Réaliser un outil de communication en format papier à distribuer dans les écoles pour informer les parents de l’offre des stages pendant les vacances.  </vt:lpstr>
      <vt:lpstr>10. Créer un lieu d’échange virtuel permettant aux opérateurs de proposer/de demander des locaux disponibles, du personnel, de matériel etc.    </vt:lpstr>
      <vt:lpstr>   </vt:lpstr>
      <vt:lpstr>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L’accueil extrascolaire des enfants de 2,5 à 6 ans durant les vacances à Schaerbeek : Analyse et pistes d’actions</dc:title>
  <dc:creator>Mathilde Fanuel</dc:creator>
  <cp:lastModifiedBy>reseau coordination enfance</cp:lastModifiedBy>
  <cp:revision>76</cp:revision>
  <dcterms:created xsi:type="dcterms:W3CDTF">2021-03-02T09:57:47Z</dcterms:created>
  <dcterms:modified xsi:type="dcterms:W3CDTF">2021-03-25T12:41:42Z</dcterms:modified>
</cp:coreProperties>
</file>